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02" r:id="rId1"/>
  </p:sldMasterIdLst>
  <p:notesMasterIdLst>
    <p:notesMasterId r:id="rId26"/>
  </p:notesMasterIdLst>
  <p:handoutMasterIdLst>
    <p:handoutMasterId r:id="rId27"/>
  </p:handoutMasterIdLst>
  <p:sldIdLst>
    <p:sldId id="445" r:id="rId2"/>
    <p:sldId id="448" r:id="rId3"/>
    <p:sldId id="466" r:id="rId4"/>
    <p:sldId id="467" r:id="rId5"/>
    <p:sldId id="468" r:id="rId6"/>
    <p:sldId id="469" r:id="rId7"/>
    <p:sldId id="470" r:id="rId8"/>
    <p:sldId id="471" r:id="rId9"/>
    <p:sldId id="472" r:id="rId10"/>
    <p:sldId id="473" r:id="rId11"/>
    <p:sldId id="474" r:id="rId12"/>
    <p:sldId id="475" r:id="rId13"/>
    <p:sldId id="476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78" r:id="rId25"/>
  </p:sldIdLst>
  <p:sldSz cx="10080625" cy="7559675"/>
  <p:notesSz cx="6797675" cy="9928225"/>
  <p:defaultTextStyle>
    <a:defPPr>
      <a:defRPr lang="en-GB"/>
    </a:defPPr>
    <a:lvl1pPr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620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431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24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05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052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06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07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608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pos="18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26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510" autoAdjust="0"/>
  </p:normalViewPr>
  <p:slideViewPr>
    <p:cSldViewPr snapToGrid="0">
      <p:cViewPr varScale="1">
        <p:scale>
          <a:sx n="100" d="100"/>
          <a:sy n="100" d="100"/>
        </p:scale>
        <p:origin x="1602" y="96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-926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42"/>
        <p:guide pos="18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48F63-9F15-4DAF-A034-87C11884882E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9AC0A5-0A19-4CEF-99F6-F2B5B2716EA0}">
      <dgm:prSet custT="1"/>
      <dgm:spPr/>
      <dgm:t>
        <a:bodyPr/>
        <a:lstStyle/>
        <a:p>
          <a:pPr algn="just"/>
          <a:r>
            <a:rPr lang="en-US" sz="3200" dirty="0"/>
            <a:t>Supervisory- controlled Systems</a:t>
          </a:r>
        </a:p>
      </dgm:t>
    </dgm:pt>
    <dgm:pt modelId="{8C879E4D-2429-4060-A3E4-670E88519EB5}" type="parTrans" cxnId="{ADE3F725-4F44-46C6-9C39-D6B500AA0F00}">
      <dgm:prSet/>
      <dgm:spPr/>
      <dgm:t>
        <a:bodyPr/>
        <a:lstStyle/>
        <a:p>
          <a:endParaRPr lang="en-US"/>
        </a:p>
      </dgm:t>
    </dgm:pt>
    <dgm:pt modelId="{F7889BE7-0523-4FBF-B579-1EB30E01AB91}" type="sibTrans" cxnId="{ADE3F725-4F44-46C6-9C39-D6B500AA0F0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E3C6B54-4664-45EF-966F-FFA4040F7CD6}">
      <dgm:prSet custT="1"/>
      <dgm:spPr/>
      <dgm:t>
        <a:bodyPr/>
        <a:lstStyle/>
        <a:p>
          <a:r>
            <a:rPr lang="en-US" sz="3200" dirty="0"/>
            <a:t>Tele surgical systems </a:t>
          </a:r>
        </a:p>
      </dgm:t>
    </dgm:pt>
    <dgm:pt modelId="{05B4FE75-9252-44F3-BCF3-2D381D2EC327}" type="parTrans" cxnId="{6EB7DC60-009A-461B-80E2-62C14D3FF28D}">
      <dgm:prSet/>
      <dgm:spPr/>
      <dgm:t>
        <a:bodyPr/>
        <a:lstStyle/>
        <a:p>
          <a:endParaRPr lang="en-US"/>
        </a:p>
      </dgm:t>
    </dgm:pt>
    <dgm:pt modelId="{05C809B1-42A3-4AC7-9EBE-BA81B8B89566}" type="sibTrans" cxnId="{6EB7DC60-009A-461B-80E2-62C14D3FF28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B2C23E3-A310-4A3C-BEE0-DA4AA325690E}">
      <dgm:prSet custT="1"/>
      <dgm:spPr/>
      <dgm:t>
        <a:bodyPr/>
        <a:lstStyle/>
        <a:p>
          <a:r>
            <a:rPr lang="en-US" sz="3200" dirty="0"/>
            <a:t>Shared-control systems</a:t>
          </a:r>
        </a:p>
      </dgm:t>
    </dgm:pt>
    <dgm:pt modelId="{27FD8FBC-489E-44E4-B36E-02B9A19D49D6}" type="parTrans" cxnId="{0FDD00B6-B3C9-40AC-A6D7-ED8EA38D4CB8}">
      <dgm:prSet/>
      <dgm:spPr/>
      <dgm:t>
        <a:bodyPr/>
        <a:lstStyle/>
        <a:p>
          <a:endParaRPr lang="en-US"/>
        </a:p>
      </dgm:t>
    </dgm:pt>
    <dgm:pt modelId="{822F38F5-0B3E-4A98-B216-B5D12268A8C1}" type="sibTrans" cxnId="{0FDD00B6-B3C9-40AC-A6D7-ED8EA38D4CB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87F09A1-7720-4F3C-811E-6C82CCE8AE15}" type="pres">
      <dgm:prSet presAssocID="{1DA48F63-9F15-4DAF-A034-87C11884882E}" presName="Name0" presStyleCnt="0">
        <dgm:presLayoutVars>
          <dgm:animLvl val="lvl"/>
          <dgm:resizeHandles val="exact"/>
        </dgm:presLayoutVars>
      </dgm:prSet>
      <dgm:spPr/>
    </dgm:pt>
    <dgm:pt modelId="{7DCED2BA-0460-41E7-83F8-1C8ECFC6B123}" type="pres">
      <dgm:prSet presAssocID="{AA9AC0A5-0A19-4CEF-99F6-F2B5B2716EA0}" presName="compositeNode" presStyleCnt="0">
        <dgm:presLayoutVars>
          <dgm:bulletEnabled val="1"/>
        </dgm:presLayoutVars>
      </dgm:prSet>
      <dgm:spPr/>
    </dgm:pt>
    <dgm:pt modelId="{41E82033-C7D7-41B3-823C-38876337434A}" type="pres">
      <dgm:prSet presAssocID="{AA9AC0A5-0A19-4CEF-99F6-F2B5B2716EA0}" presName="bgRect" presStyleLbl="bgAccFollowNode1" presStyleIdx="0" presStyleCnt="3"/>
      <dgm:spPr/>
    </dgm:pt>
    <dgm:pt modelId="{E2AD3176-22C0-433A-A537-209E04209141}" type="pres">
      <dgm:prSet presAssocID="{F7889BE7-0523-4FBF-B579-1EB30E01AB91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DA87372-8FDA-4400-BD04-9909EB6DF1DB}" type="pres">
      <dgm:prSet presAssocID="{AA9AC0A5-0A19-4CEF-99F6-F2B5B2716EA0}" presName="bottomLine" presStyleLbl="alignNode1" presStyleIdx="1" presStyleCnt="6">
        <dgm:presLayoutVars/>
      </dgm:prSet>
      <dgm:spPr/>
    </dgm:pt>
    <dgm:pt modelId="{39E2D29F-85DB-46E5-AD54-C740C83264E6}" type="pres">
      <dgm:prSet presAssocID="{AA9AC0A5-0A19-4CEF-99F6-F2B5B2716EA0}" presName="nodeText" presStyleLbl="bgAccFollowNode1" presStyleIdx="0" presStyleCnt="3">
        <dgm:presLayoutVars>
          <dgm:bulletEnabled val="1"/>
        </dgm:presLayoutVars>
      </dgm:prSet>
      <dgm:spPr/>
    </dgm:pt>
    <dgm:pt modelId="{C282AF80-0E8F-4639-9C5B-27121BD2474C}" type="pres">
      <dgm:prSet presAssocID="{F7889BE7-0523-4FBF-B579-1EB30E01AB91}" presName="sibTrans" presStyleCnt="0"/>
      <dgm:spPr/>
    </dgm:pt>
    <dgm:pt modelId="{13005A1F-6D6C-42B6-BDB2-CD57C432CE83}" type="pres">
      <dgm:prSet presAssocID="{FE3C6B54-4664-45EF-966F-FFA4040F7CD6}" presName="compositeNode" presStyleCnt="0">
        <dgm:presLayoutVars>
          <dgm:bulletEnabled val="1"/>
        </dgm:presLayoutVars>
      </dgm:prSet>
      <dgm:spPr/>
    </dgm:pt>
    <dgm:pt modelId="{54641D73-5A9E-4446-B9DE-425FF0C9A923}" type="pres">
      <dgm:prSet presAssocID="{FE3C6B54-4664-45EF-966F-FFA4040F7CD6}" presName="bgRect" presStyleLbl="bgAccFollowNode1" presStyleIdx="1" presStyleCnt="3"/>
      <dgm:spPr/>
    </dgm:pt>
    <dgm:pt modelId="{E3E80E76-2522-4079-B387-36127C2A46C4}" type="pres">
      <dgm:prSet presAssocID="{05C809B1-42A3-4AC7-9EBE-BA81B8B8956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11D5079-9051-4DCE-A619-CC912596BF2C}" type="pres">
      <dgm:prSet presAssocID="{FE3C6B54-4664-45EF-966F-FFA4040F7CD6}" presName="bottomLine" presStyleLbl="alignNode1" presStyleIdx="3" presStyleCnt="6">
        <dgm:presLayoutVars/>
      </dgm:prSet>
      <dgm:spPr/>
    </dgm:pt>
    <dgm:pt modelId="{3F565C2C-15E2-4F37-8242-536F3B9F418E}" type="pres">
      <dgm:prSet presAssocID="{FE3C6B54-4664-45EF-966F-FFA4040F7CD6}" presName="nodeText" presStyleLbl="bgAccFollowNode1" presStyleIdx="1" presStyleCnt="3">
        <dgm:presLayoutVars>
          <dgm:bulletEnabled val="1"/>
        </dgm:presLayoutVars>
      </dgm:prSet>
      <dgm:spPr/>
    </dgm:pt>
    <dgm:pt modelId="{7B1B77AF-3365-4D15-8414-5435F143ECDC}" type="pres">
      <dgm:prSet presAssocID="{05C809B1-42A3-4AC7-9EBE-BA81B8B89566}" presName="sibTrans" presStyleCnt="0"/>
      <dgm:spPr/>
    </dgm:pt>
    <dgm:pt modelId="{4400C01C-3185-4C35-87E2-0983A2F96C96}" type="pres">
      <dgm:prSet presAssocID="{EB2C23E3-A310-4A3C-BEE0-DA4AA325690E}" presName="compositeNode" presStyleCnt="0">
        <dgm:presLayoutVars>
          <dgm:bulletEnabled val="1"/>
        </dgm:presLayoutVars>
      </dgm:prSet>
      <dgm:spPr/>
    </dgm:pt>
    <dgm:pt modelId="{19D21C8A-7357-4FCC-9677-783ED6A1DF98}" type="pres">
      <dgm:prSet presAssocID="{EB2C23E3-A310-4A3C-BEE0-DA4AA325690E}" presName="bgRect" presStyleLbl="bgAccFollowNode1" presStyleIdx="2" presStyleCnt="3"/>
      <dgm:spPr/>
    </dgm:pt>
    <dgm:pt modelId="{652B47F9-6F09-479C-A99D-2FF78F66117E}" type="pres">
      <dgm:prSet presAssocID="{822F38F5-0B3E-4A98-B216-B5D12268A8C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DB16CDE2-9040-448E-BEEB-9174D91F9EE3}" type="pres">
      <dgm:prSet presAssocID="{EB2C23E3-A310-4A3C-BEE0-DA4AA325690E}" presName="bottomLine" presStyleLbl="alignNode1" presStyleIdx="5" presStyleCnt="6">
        <dgm:presLayoutVars/>
      </dgm:prSet>
      <dgm:spPr/>
    </dgm:pt>
    <dgm:pt modelId="{86BF2309-C37A-4346-B7FE-2999A211A073}" type="pres">
      <dgm:prSet presAssocID="{EB2C23E3-A310-4A3C-BEE0-DA4AA325690E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305B702-FCF5-49F8-B46C-EFDDC5E6D67D}" type="presOf" srcId="{1DA48F63-9F15-4DAF-A034-87C11884882E}" destId="{787F09A1-7720-4F3C-811E-6C82CCE8AE15}" srcOrd="0" destOrd="0" presId="urn:microsoft.com/office/officeart/2016/7/layout/BasicLinearProcessNumbered"/>
    <dgm:cxn modelId="{160C9504-6E5A-4671-86C9-A83293E6F3AC}" type="presOf" srcId="{FE3C6B54-4664-45EF-966F-FFA4040F7CD6}" destId="{3F565C2C-15E2-4F37-8242-536F3B9F418E}" srcOrd="1" destOrd="0" presId="urn:microsoft.com/office/officeart/2016/7/layout/BasicLinearProcessNumbered"/>
    <dgm:cxn modelId="{33BF0F0B-57C3-4460-B93C-D69376E8B740}" type="presOf" srcId="{F7889BE7-0523-4FBF-B579-1EB30E01AB91}" destId="{E2AD3176-22C0-433A-A537-209E04209141}" srcOrd="0" destOrd="0" presId="urn:microsoft.com/office/officeart/2016/7/layout/BasicLinearProcessNumbered"/>
    <dgm:cxn modelId="{ADE3F725-4F44-46C6-9C39-D6B500AA0F00}" srcId="{1DA48F63-9F15-4DAF-A034-87C11884882E}" destId="{AA9AC0A5-0A19-4CEF-99F6-F2B5B2716EA0}" srcOrd="0" destOrd="0" parTransId="{8C879E4D-2429-4060-A3E4-670E88519EB5}" sibTransId="{F7889BE7-0523-4FBF-B579-1EB30E01AB91}"/>
    <dgm:cxn modelId="{6EB7DC60-009A-461B-80E2-62C14D3FF28D}" srcId="{1DA48F63-9F15-4DAF-A034-87C11884882E}" destId="{FE3C6B54-4664-45EF-966F-FFA4040F7CD6}" srcOrd="1" destOrd="0" parTransId="{05B4FE75-9252-44F3-BCF3-2D381D2EC327}" sibTransId="{05C809B1-42A3-4AC7-9EBE-BA81B8B89566}"/>
    <dgm:cxn modelId="{22D92969-A4D4-42DD-827A-649C4C86F4D1}" type="presOf" srcId="{05C809B1-42A3-4AC7-9EBE-BA81B8B89566}" destId="{E3E80E76-2522-4079-B387-36127C2A46C4}" srcOrd="0" destOrd="0" presId="urn:microsoft.com/office/officeart/2016/7/layout/BasicLinearProcessNumbered"/>
    <dgm:cxn modelId="{3F17CB4F-1960-40BD-B172-D494A44D46A5}" type="presOf" srcId="{AA9AC0A5-0A19-4CEF-99F6-F2B5B2716EA0}" destId="{41E82033-C7D7-41B3-823C-38876337434A}" srcOrd="0" destOrd="0" presId="urn:microsoft.com/office/officeart/2016/7/layout/BasicLinearProcessNumbered"/>
    <dgm:cxn modelId="{117F267C-9567-43EB-9D3C-F9FB0B7FC20C}" type="presOf" srcId="{EB2C23E3-A310-4A3C-BEE0-DA4AA325690E}" destId="{19D21C8A-7357-4FCC-9677-783ED6A1DF98}" srcOrd="0" destOrd="0" presId="urn:microsoft.com/office/officeart/2016/7/layout/BasicLinearProcessNumbered"/>
    <dgm:cxn modelId="{FBF1F59A-F6FF-43FC-84F4-A76C772A1059}" type="presOf" srcId="{EB2C23E3-A310-4A3C-BEE0-DA4AA325690E}" destId="{86BF2309-C37A-4346-B7FE-2999A211A073}" srcOrd="1" destOrd="0" presId="urn:microsoft.com/office/officeart/2016/7/layout/BasicLinearProcessNumbered"/>
    <dgm:cxn modelId="{E00D11A9-E4B9-4006-B006-DCB01E0B44B8}" type="presOf" srcId="{FE3C6B54-4664-45EF-966F-FFA4040F7CD6}" destId="{54641D73-5A9E-4446-B9DE-425FF0C9A923}" srcOrd="0" destOrd="0" presId="urn:microsoft.com/office/officeart/2016/7/layout/BasicLinearProcessNumbered"/>
    <dgm:cxn modelId="{0FDD00B6-B3C9-40AC-A6D7-ED8EA38D4CB8}" srcId="{1DA48F63-9F15-4DAF-A034-87C11884882E}" destId="{EB2C23E3-A310-4A3C-BEE0-DA4AA325690E}" srcOrd="2" destOrd="0" parTransId="{27FD8FBC-489E-44E4-B36E-02B9A19D49D6}" sibTransId="{822F38F5-0B3E-4A98-B216-B5D12268A8C1}"/>
    <dgm:cxn modelId="{46B18BBF-0AC3-43D3-8F55-77AFFECD7C1B}" type="presOf" srcId="{822F38F5-0B3E-4A98-B216-B5D12268A8C1}" destId="{652B47F9-6F09-479C-A99D-2FF78F66117E}" srcOrd="0" destOrd="0" presId="urn:microsoft.com/office/officeart/2016/7/layout/BasicLinearProcessNumbered"/>
    <dgm:cxn modelId="{F89E06D0-56DB-413D-BF36-AC1920B21890}" type="presOf" srcId="{AA9AC0A5-0A19-4CEF-99F6-F2B5B2716EA0}" destId="{39E2D29F-85DB-46E5-AD54-C740C83264E6}" srcOrd="1" destOrd="0" presId="urn:microsoft.com/office/officeart/2016/7/layout/BasicLinearProcessNumbered"/>
    <dgm:cxn modelId="{0985B0A8-A536-47D7-B232-9376DE4067E1}" type="presParOf" srcId="{787F09A1-7720-4F3C-811E-6C82CCE8AE15}" destId="{7DCED2BA-0460-41E7-83F8-1C8ECFC6B123}" srcOrd="0" destOrd="0" presId="urn:microsoft.com/office/officeart/2016/7/layout/BasicLinearProcessNumbered"/>
    <dgm:cxn modelId="{7B033B71-F746-46F2-A4A5-26DCCAED10D4}" type="presParOf" srcId="{7DCED2BA-0460-41E7-83F8-1C8ECFC6B123}" destId="{41E82033-C7D7-41B3-823C-38876337434A}" srcOrd="0" destOrd="0" presId="urn:microsoft.com/office/officeart/2016/7/layout/BasicLinearProcessNumbered"/>
    <dgm:cxn modelId="{F308CF17-7768-470E-A568-E434E20C5709}" type="presParOf" srcId="{7DCED2BA-0460-41E7-83F8-1C8ECFC6B123}" destId="{E2AD3176-22C0-433A-A537-209E04209141}" srcOrd="1" destOrd="0" presId="urn:microsoft.com/office/officeart/2016/7/layout/BasicLinearProcessNumbered"/>
    <dgm:cxn modelId="{5106819A-86CF-4B42-89EC-7B513AF37C99}" type="presParOf" srcId="{7DCED2BA-0460-41E7-83F8-1C8ECFC6B123}" destId="{FDA87372-8FDA-4400-BD04-9909EB6DF1DB}" srcOrd="2" destOrd="0" presId="urn:microsoft.com/office/officeart/2016/7/layout/BasicLinearProcessNumbered"/>
    <dgm:cxn modelId="{6DCE0CD5-D6E2-47EA-B4F8-26FF0E1CA27A}" type="presParOf" srcId="{7DCED2BA-0460-41E7-83F8-1C8ECFC6B123}" destId="{39E2D29F-85DB-46E5-AD54-C740C83264E6}" srcOrd="3" destOrd="0" presId="urn:microsoft.com/office/officeart/2016/7/layout/BasicLinearProcessNumbered"/>
    <dgm:cxn modelId="{375CF18F-FEDF-4E9B-AFAD-FC161E825AAA}" type="presParOf" srcId="{787F09A1-7720-4F3C-811E-6C82CCE8AE15}" destId="{C282AF80-0E8F-4639-9C5B-27121BD2474C}" srcOrd="1" destOrd="0" presId="urn:microsoft.com/office/officeart/2016/7/layout/BasicLinearProcessNumbered"/>
    <dgm:cxn modelId="{C9F55AFA-4FB0-449E-930A-495FF0F85C16}" type="presParOf" srcId="{787F09A1-7720-4F3C-811E-6C82CCE8AE15}" destId="{13005A1F-6D6C-42B6-BDB2-CD57C432CE83}" srcOrd="2" destOrd="0" presId="urn:microsoft.com/office/officeart/2016/7/layout/BasicLinearProcessNumbered"/>
    <dgm:cxn modelId="{4045F81C-A848-46BE-A326-028246856395}" type="presParOf" srcId="{13005A1F-6D6C-42B6-BDB2-CD57C432CE83}" destId="{54641D73-5A9E-4446-B9DE-425FF0C9A923}" srcOrd="0" destOrd="0" presId="urn:microsoft.com/office/officeart/2016/7/layout/BasicLinearProcessNumbered"/>
    <dgm:cxn modelId="{AFDB2B13-9ED6-4ADC-94A6-E0AC9550F389}" type="presParOf" srcId="{13005A1F-6D6C-42B6-BDB2-CD57C432CE83}" destId="{E3E80E76-2522-4079-B387-36127C2A46C4}" srcOrd="1" destOrd="0" presId="urn:microsoft.com/office/officeart/2016/7/layout/BasicLinearProcessNumbered"/>
    <dgm:cxn modelId="{BE30F772-7AC6-4309-84F8-1E16E763AA66}" type="presParOf" srcId="{13005A1F-6D6C-42B6-BDB2-CD57C432CE83}" destId="{F11D5079-9051-4DCE-A619-CC912596BF2C}" srcOrd="2" destOrd="0" presId="urn:microsoft.com/office/officeart/2016/7/layout/BasicLinearProcessNumbered"/>
    <dgm:cxn modelId="{C955F6B1-7A3F-48E9-A610-8EC97D857877}" type="presParOf" srcId="{13005A1F-6D6C-42B6-BDB2-CD57C432CE83}" destId="{3F565C2C-15E2-4F37-8242-536F3B9F418E}" srcOrd="3" destOrd="0" presId="urn:microsoft.com/office/officeart/2016/7/layout/BasicLinearProcessNumbered"/>
    <dgm:cxn modelId="{3108E469-2633-472E-A958-9968483EA1BE}" type="presParOf" srcId="{787F09A1-7720-4F3C-811E-6C82CCE8AE15}" destId="{7B1B77AF-3365-4D15-8414-5435F143ECDC}" srcOrd="3" destOrd="0" presId="urn:microsoft.com/office/officeart/2016/7/layout/BasicLinearProcessNumbered"/>
    <dgm:cxn modelId="{3B82C632-C0F2-42D0-938A-666416C982BC}" type="presParOf" srcId="{787F09A1-7720-4F3C-811E-6C82CCE8AE15}" destId="{4400C01C-3185-4C35-87E2-0983A2F96C96}" srcOrd="4" destOrd="0" presId="urn:microsoft.com/office/officeart/2016/7/layout/BasicLinearProcessNumbered"/>
    <dgm:cxn modelId="{87B287E3-7799-4567-8122-8C103E85AE09}" type="presParOf" srcId="{4400C01C-3185-4C35-87E2-0983A2F96C96}" destId="{19D21C8A-7357-4FCC-9677-783ED6A1DF98}" srcOrd="0" destOrd="0" presId="urn:microsoft.com/office/officeart/2016/7/layout/BasicLinearProcessNumbered"/>
    <dgm:cxn modelId="{0D3160A4-340D-4655-A685-2A3BAC5604B4}" type="presParOf" srcId="{4400C01C-3185-4C35-87E2-0983A2F96C96}" destId="{652B47F9-6F09-479C-A99D-2FF78F66117E}" srcOrd="1" destOrd="0" presId="urn:microsoft.com/office/officeart/2016/7/layout/BasicLinearProcessNumbered"/>
    <dgm:cxn modelId="{3B186DD4-B8CA-4BF0-BA56-95971072D4B1}" type="presParOf" srcId="{4400C01C-3185-4C35-87E2-0983A2F96C96}" destId="{DB16CDE2-9040-448E-BEEB-9174D91F9EE3}" srcOrd="2" destOrd="0" presId="urn:microsoft.com/office/officeart/2016/7/layout/BasicLinearProcessNumbered"/>
    <dgm:cxn modelId="{D6E9550F-4083-4F9B-A21F-5FFCE2720BD6}" type="presParOf" srcId="{4400C01C-3185-4C35-87E2-0983A2F96C96}" destId="{86BF2309-C37A-4346-B7FE-2999A211A07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82033-C7D7-41B3-823C-38876337434A}">
      <dsp:nvSpPr>
        <dsp:cNvPr id="0" name=""/>
        <dsp:cNvSpPr/>
      </dsp:nvSpPr>
      <dsp:spPr>
        <a:xfrm>
          <a:off x="0" y="365074"/>
          <a:ext cx="2904567" cy="406639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451" tIns="330200" rIns="226451" bIns="330200" numCol="1" spcCol="1270" anchor="t" anchorCtr="0">
          <a:noAutofit/>
        </a:bodyPr>
        <a:lstStyle/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Supervisory- controlled Systems</a:t>
          </a:r>
        </a:p>
      </dsp:txBody>
      <dsp:txXfrm>
        <a:off x="0" y="1910304"/>
        <a:ext cx="2904567" cy="2439836"/>
      </dsp:txXfrm>
    </dsp:sp>
    <dsp:sp modelId="{E2AD3176-22C0-433A-A537-209E04209141}">
      <dsp:nvSpPr>
        <dsp:cNvPr id="0" name=""/>
        <dsp:cNvSpPr/>
      </dsp:nvSpPr>
      <dsp:spPr>
        <a:xfrm>
          <a:off x="842324" y="771714"/>
          <a:ext cx="1219918" cy="12199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110" tIns="12700" rIns="951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020977" y="950367"/>
        <a:ext cx="862612" cy="862612"/>
      </dsp:txXfrm>
    </dsp:sp>
    <dsp:sp modelId="{FDA87372-8FDA-4400-BD04-9909EB6DF1DB}">
      <dsp:nvSpPr>
        <dsp:cNvPr id="0" name=""/>
        <dsp:cNvSpPr/>
      </dsp:nvSpPr>
      <dsp:spPr>
        <a:xfrm>
          <a:off x="0" y="4431397"/>
          <a:ext cx="2904567" cy="72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641D73-5A9E-4446-B9DE-425FF0C9A923}">
      <dsp:nvSpPr>
        <dsp:cNvPr id="0" name=""/>
        <dsp:cNvSpPr/>
      </dsp:nvSpPr>
      <dsp:spPr>
        <a:xfrm>
          <a:off x="3195024" y="365074"/>
          <a:ext cx="2904567" cy="4066394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451" tIns="330200" rIns="226451" bIns="3302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Tele surgical systems </a:t>
          </a:r>
        </a:p>
      </dsp:txBody>
      <dsp:txXfrm>
        <a:off x="3195024" y="1910304"/>
        <a:ext cx="2904567" cy="2439836"/>
      </dsp:txXfrm>
    </dsp:sp>
    <dsp:sp modelId="{E3E80E76-2522-4079-B387-36127C2A46C4}">
      <dsp:nvSpPr>
        <dsp:cNvPr id="0" name=""/>
        <dsp:cNvSpPr/>
      </dsp:nvSpPr>
      <dsp:spPr>
        <a:xfrm>
          <a:off x="4037348" y="771714"/>
          <a:ext cx="1219918" cy="1219918"/>
        </a:xfrm>
        <a:prstGeom prst="ellips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110" tIns="12700" rIns="951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216001" y="950367"/>
        <a:ext cx="862612" cy="862612"/>
      </dsp:txXfrm>
    </dsp:sp>
    <dsp:sp modelId="{F11D5079-9051-4DCE-A619-CC912596BF2C}">
      <dsp:nvSpPr>
        <dsp:cNvPr id="0" name=""/>
        <dsp:cNvSpPr/>
      </dsp:nvSpPr>
      <dsp:spPr>
        <a:xfrm>
          <a:off x="3195024" y="4431397"/>
          <a:ext cx="2904567" cy="72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D21C8A-7357-4FCC-9677-783ED6A1DF98}">
      <dsp:nvSpPr>
        <dsp:cNvPr id="0" name=""/>
        <dsp:cNvSpPr/>
      </dsp:nvSpPr>
      <dsp:spPr>
        <a:xfrm>
          <a:off x="6390048" y="365074"/>
          <a:ext cx="2904567" cy="4066394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6451" tIns="330200" rIns="226451" bIns="3302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Shared-control systems</a:t>
          </a:r>
        </a:p>
      </dsp:txBody>
      <dsp:txXfrm>
        <a:off x="6390048" y="1910304"/>
        <a:ext cx="2904567" cy="2439836"/>
      </dsp:txXfrm>
    </dsp:sp>
    <dsp:sp modelId="{652B47F9-6F09-479C-A99D-2FF78F66117E}">
      <dsp:nvSpPr>
        <dsp:cNvPr id="0" name=""/>
        <dsp:cNvSpPr/>
      </dsp:nvSpPr>
      <dsp:spPr>
        <a:xfrm>
          <a:off x="7232373" y="771714"/>
          <a:ext cx="1219918" cy="1219918"/>
        </a:xfrm>
        <a:prstGeom prst="ellips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110" tIns="12700" rIns="951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411026" y="950367"/>
        <a:ext cx="862612" cy="862612"/>
      </dsp:txXfrm>
    </dsp:sp>
    <dsp:sp modelId="{DB16CDE2-9040-448E-BEEB-9174D91F9EE3}">
      <dsp:nvSpPr>
        <dsp:cNvPr id="0" name=""/>
        <dsp:cNvSpPr/>
      </dsp:nvSpPr>
      <dsp:spPr>
        <a:xfrm>
          <a:off x="6390048" y="4431397"/>
          <a:ext cx="2904567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4336-9A6F-4360-8218-0BE269D7767F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A9F96-A97A-4017-A787-4F95F4E82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462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2475"/>
            <a:ext cx="4960938" cy="3722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0984" y="4715406"/>
            <a:ext cx="5435708" cy="4465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a-E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47253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47253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E38828A0-2C15-4826-B166-0B0F0FA5288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83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642" indent="-285632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2524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59953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654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5052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  <p:sp>
        <p:nvSpPr>
          <p:cNvPr id="8196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7D9DE2E-8F09-45B6-968F-250857F8110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8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756044" y="1996446"/>
            <a:ext cx="8568531" cy="16204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Medical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 and </a:t>
            </a:r>
            <a:r>
              <a:rPr lang="es-ES" dirty="0" err="1"/>
              <a:t>Applications</a:t>
            </a:r>
            <a:r>
              <a:rPr lang="es-ES" dirty="0"/>
              <a:t> (MISA)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950491" y="4241859"/>
            <a:ext cx="8568530" cy="1931917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03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Xavier </a:t>
            </a:r>
            <a:r>
              <a:rPr lang="es-ES" dirty="0" err="1"/>
              <a:t>Lladó</a:t>
            </a:r>
            <a:r>
              <a:rPr lang="es-ES" dirty="0"/>
              <a:t>, Robert Martí, José Bernal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267C-2E96-4E25-A6E0-0C0F380BEDD2}" type="datetime1">
              <a:rPr lang="es-ES" smtClean="0"/>
              <a:t>19/01/2019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5967"/>
            <a:ext cx="10080625" cy="2153708"/>
          </a:xfrm>
          <a:prstGeom prst="rect">
            <a:avLst/>
          </a:prstGeom>
        </p:spPr>
      </p:pic>
      <p:pic>
        <p:nvPicPr>
          <p:cNvPr id="8" name="Picture 2" descr="http://www.udg.edu/Portals/186/Users/252/08/508/centrat_p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" y="6173776"/>
            <a:ext cx="2444403" cy="6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9" y="610547"/>
            <a:ext cx="2857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574034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9" b="50000"/>
          <a:stretch/>
        </p:blipFill>
        <p:spPr bwMode="auto">
          <a:xfrm>
            <a:off x="0" y="1042320"/>
            <a:ext cx="10080625" cy="1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47" y="195256"/>
            <a:ext cx="685179" cy="42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147" y="6891768"/>
            <a:ext cx="955546" cy="632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5"/>
          <a:srcRect l="3238"/>
          <a:stretch/>
        </p:blipFill>
        <p:spPr>
          <a:xfrm>
            <a:off x="50006" y="617754"/>
            <a:ext cx="693146" cy="255598"/>
          </a:xfrm>
          <a:prstGeom prst="rect">
            <a:avLst/>
          </a:prstGeom>
        </p:spPr>
      </p:pic>
      <p:sp>
        <p:nvSpPr>
          <p:cNvPr id="11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23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0E8A-6B52-4EEC-9439-28C95F2215F9}" type="datetime1">
              <a:rPr lang="es-ES" smtClean="0"/>
              <a:t>19/01/2019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53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</p:sldLayoutIdLst>
  <p:hf hdr="0" ftr="0" dt="0"/>
  <p:txStyles>
    <p:titleStyle>
      <a:lvl1pPr algn="ctr" defTabSz="1007943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56046" y="4066027"/>
            <a:ext cx="8568530" cy="1931917"/>
          </a:xfrm>
        </p:spPr>
        <p:txBody>
          <a:bodyPr/>
          <a:lstStyle/>
          <a:p>
            <a:r>
              <a:rPr lang="es-ES" dirty="0"/>
              <a:t>Md. </a:t>
            </a:r>
            <a:r>
              <a:rPr lang="es-ES" dirty="0" err="1"/>
              <a:t>Kamrul</a:t>
            </a:r>
            <a:r>
              <a:rPr lang="es-ES" dirty="0"/>
              <a:t> Hasan, </a:t>
            </a:r>
            <a:r>
              <a:rPr lang="es-ES" dirty="0" err="1"/>
              <a:t>Fakrul</a:t>
            </a:r>
            <a:r>
              <a:rPr lang="es-ES" dirty="0"/>
              <a:t> Islam </a:t>
            </a:r>
            <a:r>
              <a:rPr lang="es-ES" dirty="0" err="1"/>
              <a:t>Tushar</a:t>
            </a:r>
            <a:endParaRPr lang="en-GB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756046" y="1561731"/>
            <a:ext cx="8568531" cy="2425652"/>
          </a:xfrm>
        </p:spPr>
        <p:txBody>
          <a:bodyPr>
            <a:normAutofit/>
          </a:bodyPr>
          <a:lstStyle/>
          <a:p>
            <a:r>
              <a:rPr lang="es-ES" sz="3600" dirty="0" err="1"/>
              <a:t>Lecture</a:t>
            </a:r>
            <a:r>
              <a:rPr lang="es-ES" sz="3600" dirty="0"/>
              <a:t> </a:t>
            </a:r>
            <a:r>
              <a:rPr lang="es-ES" sz="3600" dirty="0" err="1"/>
              <a:t>activity</a:t>
            </a:r>
            <a:r>
              <a:rPr lang="es-ES" sz="3600" dirty="0"/>
              <a:t> </a:t>
            </a:r>
            <a:r>
              <a:rPr lang="es-ES" sz="3600" dirty="0" err="1"/>
              <a:t>on</a:t>
            </a:r>
            <a:br>
              <a:rPr lang="es-ES" sz="6000" dirty="0"/>
            </a:br>
            <a:r>
              <a:rPr lang="es-ES" sz="6000" dirty="0"/>
              <a:t>Medical Robotices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60051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3021-DEC4-4727-9BFD-E9372C53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Companion Robot: </a:t>
            </a:r>
            <a:r>
              <a:rPr lang="en-US" b="1" dirty="0">
                <a:solidFill>
                  <a:srgbClr val="0070C0"/>
                </a:solidFill>
              </a:rPr>
              <a:t>PEPPER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17EFF4-E9EE-4DF9-89FB-7B4633A85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2" y="1514475"/>
            <a:ext cx="9419092" cy="53466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0779C-0EFB-4DD7-B0A1-3EC7E93C4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12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3021-DEC4-4727-9BFD-E9372C53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PEPPER</a:t>
            </a:r>
            <a:r>
              <a:rPr lang="en-US" dirty="0"/>
              <a:t>: AUTONOMUS LIFE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17EFF4-E9EE-4DF9-89FB-7B4633A85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" y="1800225"/>
            <a:ext cx="9670958" cy="44434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0779C-0EFB-4DD7-B0A1-3EC7E93C4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58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A08F-4251-4D20-92A4-A1857F2A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PEPPER</a:t>
            </a:r>
            <a:r>
              <a:rPr lang="en-US" dirty="0"/>
              <a:t>: AUTONOMUS LIFE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F5751D-510D-436F-AF00-688E974C7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r="3086"/>
          <a:stretch/>
        </p:blipFill>
        <p:spPr>
          <a:xfrm>
            <a:off x="189706" y="1567165"/>
            <a:ext cx="9706593" cy="48907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BB22-07EE-4F1D-A9CC-650A6B336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48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910D-69D8-4741-A69E-5CEE327A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Companion Robot: </a:t>
            </a:r>
            <a:r>
              <a:rPr lang="en-US" b="1" dirty="0">
                <a:solidFill>
                  <a:srgbClr val="0070C0"/>
                </a:solidFill>
              </a:rPr>
              <a:t>PARO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28C3-AA12-4D88-A63F-B3A34C52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PARO is a </a:t>
            </a:r>
            <a:r>
              <a:rPr lang="en-US" b="1" dirty="0">
                <a:solidFill>
                  <a:srgbClr val="0070C0"/>
                </a:solidFill>
              </a:rPr>
              <a:t>therapeutic companion robot</a:t>
            </a:r>
          </a:p>
          <a:p>
            <a:r>
              <a:rPr lang="en-US" dirty="0"/>
              <a:t>It has tactile sensors and moves its tail and flippers and opens its eyes when petted</a:t>
            </a:r>
          </a:p>
          <a:p>
            <a:r>
              <a:rPr lang="en-US" dirty="0"/>
              <a:t>Artificial intelligence </a:t>
            </a:r>
            <a:r>
              <a:rPr lang="en-US" b="1" dirty="0">
                <a:solidFill>
                  <a:srgbClr val="0070C0"/>
                </a:solidFill>
              </a:rPr>
              <a:t>changes the </a:t>
            </a:r>
            <a:r>
              <a:rPr lang="en-US" b="1" dirty="0" err="1">
                <a:solidFill>
                  <a:srgbClr val="0070C0"/>
                </a:solidFill>
              </a:rPr>
              <a:t>behaviour</a:t>
            </a:r>
            <a:r>
              <a:rPr lang="en-US" b="1" dirty="0"/>
              <a:t> </a:t>
            </a:r>
            <a:r>
              <a:rPr lang="en-US" dirty="0"/>
              <a:t>based on sensors that monitor sound, light, temperature and touch.</a:t>
            </a:r>
          </a:p>
          <a:p>
            <a:r>
              <a:rPr lang="en-US" dirty="0"/>
              <a:t>Uses sounds to </a:t>
            </a:r>
            <a:r>
              <a:rPr lang="en-US" b="1" dirty="0">
                <a:solidFill>
                  <a:srgbClr val="0070C0"/>
                </a:solidFill>
              </a:rPr>
              <a:t>show emotions such as surprise, happiness, anger and sadness </a:t>
            </a:r>
            <a:r>
              <a:rPr lang="en-US" dirty="0"/>
              <a:t>(cry). It produces sounds similar to areal baby seal and is active during the day and asleep at night.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833E6-C7B4-4B60-B5AA-2C8C6FD68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13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A9B19-41FD-4844-9933-C54DAC571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456" y="4935091"/>
            <a:ext cx="3821635" cy="2035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AED64-2EC8-41E8-8A25-3A8CD55CE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66" y="5189009"/>
            <a:ext cx="2838846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E819-91CC-432C-9E61-D7BA5062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Companion Robots?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07A30-8D6E-447B-9237-93BB94A7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31" y="1668836"/>
            <a:ext cx="9072563" cy="5740346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0070C0"/>
                </a:solidFill>
              </a:rPr>
              <a:t>EU Figure </a:t>
            </a:r>
            <a:r>
              <a:rPr lang="en-US" dirty="0"/>
              <a:t>:People 60 and over will be 32% of the Europe’s total population by 2050 </a:t>
            </a:r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USA Figure: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By 2050 more than 88.5 million people aged 65 and older.</a:t>
            </a:r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Loneliness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social isolation </a:t>
            </a:r>
            <a:r>
              <a:rPr lang="en-US" dirty="0"/>
              <a:t>are already problems for many seniors and are even linked to cognitive decline and a higher death rate.</a:t>
            </a:r>
          </a:p>
          <a:p>
            <a:pPr algn="just"/>
            <a:r>
              <a:rPr lang="en-US" dirty="0"/>
              <a:t>With the population of seniors expected to rise, many worry that experiences of loneliness will increase, especially if access to care is even more limited.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99555-635D-4C81-BBBF-487615BB9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378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F9CC3-61F7-4D7B-BB26-B15838543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28" y="1898682"/>
            <a:ext cx="5548777" cy="41758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dirty="0"/>
              <a:t>Robot on the Surgery 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5852" y="0"/>
            <a:ext cx="2154773" cy="755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1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421" y="2611529"/>
            <a:ext cx="2336862" cy="233661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Person in wheelchair">
            <a:extLst>
              <a:ext uri="{FF2B5EF4-FFF2-40B4-BE49-F238E27FC236}">
                <a16:creationId xmlns:a16="http://schemas.microsoft.com/office/drawing/2014/main" id="{5A3909A0-84FB-4A6D-A1E5-C790FD2DA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3629" y="3158287"/>
            <a:ext cx="1260447" cy="12604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D9EE-4F8B-4203-A83E-3F9224E57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2096" y="7072187"/>
            <a:ext cx="837051" cy="3018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A62EC8-D9EB-47E9-8892-A21ACDB4ECBC}" type="slidenum">
              <a:rPr lang="es-ES" sz="1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s-E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37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F2FE-D009-4B6E-A554-CDFB9E0C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Robotic Surgery and Why??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27544-AD6A-434E-A025-7E1CDF32C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16</a:t>
            </a:fld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D2988-D03F-45F6-BC44-663368835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" t="6578" r="2400" b="4157"/>
          <a:stretch/>
        </p:blipFill>
        <p:spPr>
          <a:xfrm>
            <a:off x="268055" y="1612055"/>
            <a:ext cx="9544514" cy="466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3EEAC-5A17-484A-A90E-6F6A7812BE70}"/>
              </a:ext>
            </a:extLst>
          </p:cNvPr>
          <p:cNvSpPr txBox="1"/>
          <p:nvPr/>
        </p:nvSpPr>
        <p:spPr>
          <a:xfrm>
            <a:off x="5343525" y="6602146"/>
            <a:ext cx="459619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Global Industry Analysts, Inc., USA</a:t>
            </a:r>
          </a:p>
        </p:txBody>
      </p:sp>
    </p:spTree>
    <p:extLst>
      <p:ext uri="{BB962C8B-B14F-4D97-AF65-F5344CB8AC3E}">
        <p14:creationId xmlns:p14="http://schemas.microsoft.com/office/powerpoint/2010/main" val="92378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9101-A262-4104-AA4D-B0C84E24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Robotic Surgery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E9BF-81D2-41E0-9371-632AFB4BF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17</a:t>
            </a:fld>
            <a:endParaRPr lang="es-ES"/>
          </a:p>
        </p:txBody>
      </p:sp>
      <p:pic>
        <p:nvPicPr>
          <p:cNvPr id="1026" name="Picture 2" descr="Image result for history of robotic surgery timeline">
            <a:extLst>
              <a:ext uri="{FF2B5EF4-FFF2-40B4-BE49-F238E27FC236}">
                <a16:creationId xmlns:a16="http://schemas.microsoft.com/office/drawing/2014/main" id="{252DF596-80F9-4EF0-AE74-3201F571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1" y="1260476"/>
            <a:ext cx="9072563" cy="554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1CADD-0417-411E-B752-0AE2F909FF18}"/>
              </a:ext>
            </a:extLst>
          </p:cNvPr>
          <p:cNvSpPr txBox="1"/>
          <p:nvPr/>
        </p:nvSpPr>
        <p:spPr>
          <a:xfrm>
            <a:off x="1647838" y="6945942"/>
            <a:ext cx="7239931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link.springer.com/article/10.1007/s00464-016-4752-x  </a:t>
            </a:r>
          </a:p>
        </p:txBody>
      </p:sp>
    </p:spTree>
    <p:extLst>
      <p:ext uri="{BB962C8B-B14F-4D97-AF65-F5344CB8AC3E}">
        <p14:creationId xmlns:p14="http://schemas.microsoft.com/office/powerpoint/2010/main" val="1836853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9A79-0A37-492D-8990-0A04690D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80" y="150494"/>
            <a:ext cx="8694540" cy="734957"/>
          </a:xfrm>
        </p:spPr>
        <p:txBody>
          <a:bodyPr>
            <a:noAutofit/>
          </a:bodyPr>
          <a:lstStyle/>
          <a:p>
            <a:r>
              <a:rPr lang="en-US" sz="4800" dirty="0"/>
              <a:t>Types of Surgical Robot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855F6-68E8-45B4-AFCD-B5FD31943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8"/>
            <a:ext cx="2268141" cy="402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A62EC8-D9EB-47E9-8892-A21ACDB4ECBC}" type="slidenum">
              <a:rPr lang="es-ES" smtClean="0"/>
              <a:pPr>
                <a:spcAft>
                  <a:spcPts val="600"/>
                </a:spcAft>
              </a:pPr>
              <a:t>18</a:t>
            </a:fld>
            <a:endParaRPr lang="es-E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3279673-6C1B-4D3A-A4F0-7392BCB27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151624"/>
              </p:ext>
            </p:extLst>
          </p:nvPr>
        </p:nvGraphicFramePr>
        <p:xfrm>
          <a:off x="393004" y="1547802"/>
          <a:ext cx="9294616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1517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4A60-00D9-4014-B748-16776B96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Supervisory- controlled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036F0-6A00-4A3E-BC05-CD8E5613F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19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B011F-F4D9-4570-89F3-91B2CE83B028}"/>
              </a:ext>
            </a:extLst>
          </p:cNvPr>
          <p:cNvSpPr/>
          <p:nvPr/>
        </p:nvSpPr>
        <p:spPr>
          <a:xfrm>
            <a:off x="566177" y="1922459"/>
            <a:ext cx="192881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agent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8E4C8-4CC1-4FE0-AEE5-12435AE916D4}"/>
              </a:ext>
            </a:extLst>
          </p:cNvPr>
          <p:cNvSpPr/>
          <p:nvPr/>
        </p:nvSpPr>
        <p:spPr>
          <a:xfrm>
            <a:off x="3824521" y="1922459"/>
            <a:ext cx="1928812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level controller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7EA15-1503-479B-994B-8708C959BE27}"/>
              </a:ext>
            </a:extLst>
          </p:cNvPr>
          <p:cNvSpPr/>
          <p:nvPr/>
        </p:nvSpPr>
        <p:spPr>
          <a:xfrm>
            <a:off x="7082867" y="1922459"/>
            <a:ext cx="1895476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Robot Hardware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2D9F54-C666-4363-8D57-B35E11DB36FD}"/>
              </a:ext>
            </a:extLst>
          </p:cNvPr>
          <p:cNvCxnSpPr/>
          <p:nvPr/>
        </p:nvCxnSpPr>
        <p:spPr>
          <a:xfrm>
            <a:off x="2494989" y="2596470"/>
            <a:ext cx="132953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C5F6F4-F30E-4F49-91A5-BFC6E6BE3632}"/>
              </a:ext>
            </a:extLst>
          </p:cNvPr>
          <p:cNvCxnSpPr/>
          <p:nvPr/>
        </p:nvCxnSpPr>
        <p:spPr>
          <a:xfrm flipH="1">
            <a:off x="2494989" y="2110695"/>
            <a:ext cx="1329532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C249D3-BDDD-452C-90A0-4F923938629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753333" y="2379659"/>
            <a:ext cx="1329534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EFCD72-B58F-447E-B85D-CF758A13EC81}"/>
              </a:ext>
            </a:extLst>
          </p:cNvPr>
          <p:cNvCxnSpPr>
            <a:stCxn id="7" idx="3"/>
          </p:cNvCxnSpPr>
          <p:nvPr/>
        </p:nvCxnSpPr>
        <p:spPr>
          <a:xfrm>
            <a:off x="8978343" y="2379659"/>
            <a:ext cx="557210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793F02C-1AEB-441C-8EC7-B484A38AC458}"/>
              </a:ext>
            </a:extLst>
          </p:cNvPr>
          <p:cNvCxnSpPr>
            <a:endCxn id="6" idx="2"/>
          </p:cNvCxnSpPr>
          <p:nvPr/>
        </p:nvCxnSpPr>
        <p:spPr>
          <a:xfrm rot="10800000" flipV="1">
            <a:off x="4788927" y="2379659"/>
            <a:ext cx="4536282" cy="457200"/>
          </a:xfrm>
          <a:prstGeom prst="bentConnector4">
            <a:avLst>
              <a:gd name="adj1" fmla="val 4094"/>
              <a:gd name="adj2" fmla="val 150000"/>
            </a:avLst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FDC959-ADE4-4EDB-8F36-26ADBF2C1873}"/>
              </a:ext>
            </a:extLst>
          </p:cNvPr>
          <p:cNvCxnSpPr>
            <a:cxnSpLocks/>
          </p:cNvCxnSpPr>
          <p:nvPr/>
        </p:nvCxnSpPr>
        <p:spPr>
          <a:xfrm rot="10800000">
            <a:off x="1530583" y="2793995"/>
            <a:ext cx="3258344" cy="267610"/>
          </a:xfrm>
          <a:prstGeom prst="bentConnector2">
            <a:avLst/>
          </a:prstGeom>
          <a:ln w="412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885FC8-1DED-47E8-B7D2-589A2E231092}"/>
              </a:ext>
            </a:extLst>
          </p:cNvPr>
          <p:cNvSpPr txBox="1"/>
          <p:nvPr/>
        </p:nvSpPr>
        <p:spPr>
          <a:xfrm>
            <a:off x="2446771" y="2639331"/>
            <a:ext cx="142596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3CCD9F-638F-43FF-812E-07B714831B35}"/>
              </a:ext>
            </a:extLst>
          </p:cNvPr>
          <p:cNvSpPr txBox="1"/>
          <p:nvPr/>
        </p:nvSpPr>
        <p:spPr>
          <a:xfrm>
            <a:off x="2446771" y="1442180"/>
            <a:ext cx="1425967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Formatted outputs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48802E-B229-4328-A98F-DAC459B0AC89}"/>
              </a:ext>
            </a:extLst>
          </p:cNvPr>
          <p:cNvSpPr txBox="1"/>
          <p:nvPr/>
        </p:nvSpPr>
        <p:spPr>
          <a:xfrm>
            <a:off x="8975194" y="1414639"/>
            <a:ext cx="1078507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Outputs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5F0274-941E-4DE9-9B5D-51341700B038}"/>
              </a:ext>
            </a:extLst>
          </p:cNvPr>
          <p:cNvSpPr txBox="1"/>
          <p:nvPr/>
        </p:nvSpPr>
        <p:spPr>
          <a:xfrm>
            <a:off x="5656898" y="1772055"/>
            <a:ext cx="1425967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88FD24-F682-4141-99AF-781B12F98A14}"/>
              </a:ext>
            </a:extLst>
          </p:cNvPr>
          <p:cNvSpPr txBox="1"/>
          <p:nvPr/>
        </p:nvSpPr>
        <p:spPr>
          <a:xfrm>
            <a:off x="566177" y="3204624"/>
            <a:ext cx="9321783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block diagram of Supervisory- controlled Systems 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4B10427-3E68-4E71-B20E-68438CFD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57" y="3672503"/>
            <a:ext cx="5951539" cy="310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324F21C-F195-490D-80C2-18D01136D3B2}"/>
              </a:ext>
            </a:extLst>
          </p:cNvPr>
          <p:cNvSpPr/>
          <p:nvPr/>
        </p:nvSpPr>
        <p:spPr>
          <a:xfrm>
            <a:off x="2064542" y="6697805"/>
            <a:ext cx="5951539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block diagram of PID controller</a:t>
            </a:r>
          </a:p>
        </p:txBody>
      </p:sp>
    </p:spTree>
    <p:extLst>
      <p:ext uri="{BB962C8B-B14F-4D97-AF65-F5344CB8AC3E}">
        <p14:creationId xmlns:p14="http://schemas.microsoft.com/office/powerpoint/2010/main" val="8456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Table of Contents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18393" y="1458687"/>
            <a:ext cx="8068469" cy="53421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Introduction </a:t>
            </a:r>
          </a:p>
          <a:p>
            <a:r>
              <a:rPr lang="en-GB" dirty="0"/>
              <a:t>Assistive Technology </a:t>
            </a:r>
          </a:p>
          <a:p>
            <a:r>
              <a:rPr lang="en-US" dirty="0"/>
              <a:t>Why Companion Robots? </a:t>
            </a:r>
          </a:p>
          <a:p>
            <a:r>
              <a:rPr lang="en-US" dirty="0"/>
              <a:t>Companion Robots </a:t>
            </a:r>
          </a:p>
          <a:p>
            <a:r>
              <a:rPr lang="en-US" dirty="0"/>
              <a:t>What is Robotic Surgery and Why?? </a:t>
            </a:r>
          </a:p>
          <a:p>
            <a:r>
              <a:rPr lang="en-US" dirty="0"/>
              <a:t>Robotic Surgery Timeline</a:t>
            </a:r>
          </a:p>
          <a:p>
            <a:r>
              <a:rPr lang="en-US" dirty="0"/>
              <a:t>Supervisory- controlled Systems</a:t>
            </a:r>
          </a:p>
          <a:p>
            <a:r>
              <a:rPr lang="en-US" dirty="0"/>
              <a:t>Tele surgical systems</a:t>
            </a:r>
          </a:p>
          <a:p>
            <a:r>
              <a:rPr lang="en-US" dirty="0"/>
              <a:t>Shared-control systems </a:t>
            </a:r>
          </a:p>
          <a:p>
            <a:r>
              <a:rPr lang="en-US" dirty="0"/>
              <a:t>Advantages and disadvantages of Robotic Surgery</a:t>
            </a:r>
            <a:br>
              <a:rPr lang="en-US" dirty="0"/>
            </a:b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142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409C-23C6-458B-B30D-8FF18C83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Tele surgical systems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4A6DE-607F-4FD0-BE6F-C7B8955A8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20</a:t>
            </a:fld>
            <a:endParaRPr lang="es-E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896807D-28E6-487B-971C-C622F64BD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4" y="1714448"/>
            <a:ext cx="9505876" cy="352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2E81F-3A8D-4E39-8BA8-6BAA17251B6F}"/>
              </a:ext>
            </a:extLst>
          </p:cNvPr>
          <p:cNvSpPr txBox="1"/>
          <p:nvPr/>
        </p:nvSpPr>
        <p:spPr>
          <a:xfrm>
            <a:off x="1500188" y="5530289"/>
            <a:ext cx="7595284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block diagram of tele surgical systems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4999F-94F5-4357-A36E-978BF7B5163A}"/>
              </a:ext>
            </a:extLst>
          </p:cNvPr>
          <p:cNvSpPr txBox="1"/>
          <p:nvPr/>
        </p:nvSpPr>
        <p:spPr>
          <a:xfrm>
            <a:off x="467695" y="6486526"/>
            <a:ext cx="94015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Bauzano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et. al. “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Automatic Surgical Tasks for a Robot Assistant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5760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47FA-BD04-4B9F-8CFF-99B7A951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Shared-control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2AF39-5C9F-4B9E-82E5-62C5EB81E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21</a:t>
            </a:fld>
            <a:endParaRPr lang="es-ES"/>
          </a:p>
        </p:txBody>
      </p:sp>
      <p:pic>
        <p:nvPicPr>
          <p:cNvPr id="4098" name="Picture 2" descr="Image result for Shared-control systems">
            <a:extLst>
              <a:ext uri="{FF2B5EF4-FFF2-40B4-BE49-F238E27FC236}">
                <a16:creationId xmlns:a16="http://schemas.microsoft.com/office/drawing/2014/main" id="{E08BAB09-9CEE-40B4-B1A4-B82A68EBE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5" b="18850"/>
          <a:stretch/>
        </p:blipFill>
        <p:spPr bwMode="auto">
          <a:xfrm>
            <a:off x="1044571" y="1224773"/>
            <a:ext cx="8013700" cy="491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F706F-4464-43DC-B2FA-E6B6E8791306}"/>
              </a:ext>
            </a:extLst>
          </p:cNvPr>
          <p:cNvSpPr txBox="1"/>
          <p:nvPr/>
        </p:nvSpPr>
        <p:spPr>
          <a:xfrm>
            <a:off x="1251879" y="6077699"/>
            <a:ext cx="8324715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block diagram of </a:t>
            </a:r>
            <a:r>
              <a:rPr lang="en-US" sz="2800" dirty="0"/>
              <a:t>Shared-control systems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69CA6-B68D-4784-A6F2-140C9A4FFDA7}"/>
              </a:ext>
            </a:extLst>
          </p:cNvPr>
          <p:cNvSpPr txBox="1"/>
          <p:nvPr/>
        </p:nvSpPr>
        <p:spPr>
          <a:xfrm>
            <a:off x="2085975" y="6945401"/>
            <a:ext cx="568380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wiki.tum.de/display/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/Robotics</a:t>
            </a:r>
          </a:p>
        </p:txBody>
      </p:sp>
    </p:spTree>
    <p:extLst>
      <p:ext uri="{BB962C8B-B14F-4D97-AF65-F5344CB8AC3E}">
        <p14:creationId xmlns:p14="http://schemas.microsoft.com/office/powerpoint/2010/main" val="3149407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5876" y="352784"/>
            <a:ext cx="9548872" cy="6854106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2432D-11E5-4317-9ECC-2EC849F1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062495"/>
            <a:ext cx="2889219" cy="5434684"/>
          </a:xfrm>
        </p:spPr>
        <p:txBody>
          <a:bodyPr>
            <a:normAutofit/>
          </a:bodyPr>
          <a:lstStyle/>
          <a:p>
            <a:pPr algn="r"/>
            <a:r>
              <a:rPr lang="en-US" sz="4500">
                <a:solidFill>
                  <a:schemeClr val="accent1"/>
                </a:solidFill>
              </a:rPr>
              <a:t>Advantages of Robotic Surgery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8278" y="2267902"/>
            <a:ext cx="0" cy="30238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F3D1-C073-404E-9CEB-B801ED754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296" y="1062495"/>
            <a:ext cx="5273286" cy="5434684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scarring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recovery time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Tiny incisions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transfusion rate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Shorter catheter time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 urinary control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post operative pain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0BAD5-08EC-45D7-B4BF-1BA813A91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0771" y="6650793"/>
            <a:ext cx="646810" cy="40248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A62EC8-D9EB-47E9-8892-A21ACDB4ECBC}" type="slidenum">
              <a:rPr lang="es-ES" sz="10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s-ES" sz="1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64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5876" y="352784"/>
            <a:ext cx="9548872" cy="6854106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2432D-11E5-4317-9ECC-2EC849F1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2" y="1062495"/>
            <a:ext cx="2889219" cy="5434684"/>
          </a:xfrm>
        </p:spPr>
        <p:txBody>
          <a:bodyPr>
            <a:normAutofit/>
          </a:bodyPr>
          <a:lstStyle/>
          <a:p>
            <a:pPr algn="r"/>
            <a:r>
              <a:rPr lang="en-US" sz="3400">
                <a:solidFill>
                  <a:schemeClr val="accent1"/>
                </a:solidFill>
              </a:rPr>
              <a:t>Disadvantages of Robotic Surgery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8278" y="2267902"/>
            <a:ext cx="0" cy="30238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F3D1-C073-404E-9CEB-B801ED754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296" y="1062495"/>
            <a:ext cx="5273286" cy="5434684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question of safety 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technical 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0BAD5-08EC-45D7-B4BF-1BA813A91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0771" y="6650793"/>
            <a:ext cx="646810" cy="40248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A62EC8-D9EB-47E9-8892-A21ACDB4ECBC}" type="slidenum">
              <a:rPr lang="es-ES" sz="10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s-ES" sz="1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18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BCC3-2D3C-4B5B-9481-D23BAD09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1" y="2230212"/>
            <a:ext cx="9072563" cy="42277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Wendy Moyle et al., Exploring the Effect of Companion</a:t>
            </a:r>
            <a:br>
              <a:rPr lang="en-US" dirty="0"/>
            </a:br>
            <a:r>
              <a:rPr lang="en-US" dirty="0"/>
              <a:t>Robots on Emotional Expression in Older Adults with</a:t>
            </a:r>
            <a:br>
              <a:rPr lang="en-US" dirty="0"/>
            </a:br>
            <a:r>
              <a:rPr lang="en-US" dirty="0"/>
              <a:t>Dementia: A Pilot Randomized Controlled Trial.</a:t>
            </a:r>
          </a:p>
          <a:p>
            <a:pPr algn="just"/>
            <a:r>
              <a:rPr lang="en-US" dirty="0"/>
              <a:t>The Independent. (2019). </a:t>
            </a:r>
            <a:r>
              <a:rPr lang="en-US" i="1" dirty="0"/>
              <a:t>How robot </a:t>
            </a:r>
            <a:r>
              <a:rPr lang="en-US" i="1" dirty="0" err="1"/>
              <a:t>carers</a:t>
            </a:r>
            <a:r>
              <a:rPr lang="en-US" i="1" dirty="0"/>
              <a:t> could be the future for lonely elderly people</a:t>
            </a:r>
            <a:r>
              <a:rPr lang="en-US" dirty="0"/>
              <a:t>. [online] Available at: https://www.independent.co.uk/life-style/gadgets-and-tech/features/robot-carer-elderly-people-loneliness-ageing-population-care-homes-a8659801.html </a:t>
            </a:r>
          </a:p>
          <a:p>
            <a:pPr marL="0" indent="0">
              <a:buNone/>
            </a:pPr>
            <a:r>
              <a:rPr lang="en-US" dirty="0"/>
              <a:t>     [Accessed 13 Jan. 2019].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487E5-5B8E-4764-A273-472498220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9AB4F-E296-42BB-B2FF-97907E8E08F4}"/>
              </a:ext>
            </a:extLst>
          </p:cNvPr>
          <p:cNvSpPr txBox="1"/>
          <p:nvPr/>
        </p:nvSpPr>
        <p:spPr>
          <a:xfrm>
            <a:off x="3292529" y="150493"/>
            <a:ext cx="3931919" cy="72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34412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93A1-1B2A-45AE-920C-4B45A86A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54E3-467D-4F68-8663-14BC4C45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3200" dirty="0"/>
              <a:t>A robot is a mechanical device that is capable of performing a variety of often complex human tasks on command or by being programmed in advance. </a:t>
            </a:r>
          </a:p>
          <a:p>
            <a:pPr marL="0" indent="0" algn="just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8E472-7A62-444D-A65B-3D46FB4CB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3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A569E-E384-4C0D-B04A-3E79DFDA7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15" y="2869479"/>
            <a:ext cx="5260563" cy="41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6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A86D-EB4E-40E7-A743-48982D23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35B196-F600-456E-A5E7-B983BC9EF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4" y="1302123"/>
            <a:ext cx="8662988" cy="5334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CC062-9F4A-4E83-8D15-CBCE48EC9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949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E819-91CC-432C-9E61-D7BA5062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Assistive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07A30-8D6E-447B-9237-93BB94A7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08" y="1676964"/>
            <a:ext cx="9368632" cy="458492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Social Robots/ Companion Robots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b="1" dirty="0">
                <a:solidFill>
                  <a:srgbClr val="0070C0"/>
                </a:solidFill>
              </a:rPr>
              <a:t>Robots</a:t>
            </a:r>
            <a:r>
              <a:rPr lang="en-US" dirty="0"/>
              <a:t> are electronic machines programmed to do thing autonomously.</a:t>
            </a:r>
          </a:p>
          <a:p>
            <a:pPr marL="0" indent="0" algn="just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rgbClr val="0070C0"/>
                </a:solidFill>
              </a:rPr>
              <a:t>Humanoid</a:t>
            </a:r>
            <a:r>
              <a:rPr lang="en-US" b="1" dirty="0"/>
              <a:t> </a:t>
            </a:r>
            <a:r>
              <a:rPr lang="en-US" dirty="0"/>
              <a:t>are devices with an overall appearance based on the human body.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alibri-Bold"/>
              </a:rPr>
              <a:t>Social IA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are computer  software that are capable of intelligent behavior.</a:t>
            </a:r>
            <a:br>
              <a:rPr lang="en-US" dirty="0"/>
            </a:b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99555-635D-4C81-BBBF-487615BB9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771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E819-91CC-432C-9E61-D7BA5062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Companion Robots?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07A30-8D6E-447B-9237-93BB94A7E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44" y="1837853"/>
            <a:ext cx="9072563" cy="482012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>
                <a:solidFill>
                  <a:srgbClr val="0070C0"/>
                </a:solidFill>
              </a:rPr>
              <a:t>EU Figure </a:t>
            </a:r>
            <a:r>
              <a:rPr lang="en-US" dirty="0"/>
              <a:t>: By 2050  32% of the Europe’s total population will be 60 and older.</a:t>
            </a:r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USA Figure: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By 2050 more than 88.5 million people aged 65 and older.</a:t>
            </a:r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Loneliness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social isolation </a:t>
            </a:r>
            <a:r>
              <a:rPr lang="en-US" dirty="0"/>
              <a:t>are already problems for many seniors and are even linked to cognitive decline and a higher death rate.</a:t>
            </a:r>
          </a:p>
          <a:p>
            <a:pPr algn="just"/>
            <a:r>
              <a:rPr lang="en-US" dirty="0"/>
              <a:t>With the population of seniors expected to rise, many worry that experiences of loneliness will increase, especially if access to care is even more limited.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99555-635D-4C81-BBBF-487615BB9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3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CA38-C199-47DA-BE90-73301227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Companion Robots?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F9CC3-61F7-4D7B-BB26-B15838543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4" y="1748401"/>
            <a:ext cx="9640095" cy="444205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Early studies already show that social robots – autonomous robots trained to interact and communicate with humans – really could address issues of care and social interaction. (Wendy Moyle et al.2013).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One recent survey </a:t>
            </a:r>
            <a:r>
              <a:rPr lang="en-US" dirty="0"/>
              <a:t>found that while </a:t>
            </a:r>
            <a:r>
              <a:rPr lang="en-US" b="1" dirty="0">
                <a:solidFill>
                  <a:srgbClr val="0070C0"/>
                </a:solidFill>
              </a:rPr>
              <a:t>68% </a:t>
            </a:r>
            <a:r>
              <a:rPr lang="en-US" dirty="0"/>
              <a:t>people agree robots are beneficial because they can help people, only </a:t>
            </a:r>
            <a:r>
              <a:rPr lang="en-US" b="1" dirty="0">
                <a:solidFill>
                  <a:srgbClr val="0070C0"/>
                </a:solidFill>
              </a:rPr>
              <a:t>26 % </a:t>
            </a:r>
            <a:r>
              <a:rPr lang="en-US" dirty="0"/>
              <a:t>surveyed said they’d be comfortable with a robot providing help and companionship for them if they were in hospital or care. (The Independent, 2019).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D9EE-4F8B-4203-A83E-3F9224E57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90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437C0C-0443-4522-9FC6-0864FE1797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r="3277" b="3"/>
          <a:stretch/>
        </p:blipFill>
        <p:spPr>
          <a:xfrm>
            <a:off x="2688422" y="295487"/>
            <a:ext cx="2508491" cy="2508228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A1BCEEA9-116E-4C14-BE37-88CCDAD41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6" r="13997"/>
          <a:stretch/>
        </p:blipFill>
        <p:spPr>
          <a:xfrm>
            <a:off x="2919266" y="2857036"/>
            <a:ext cx="3655565" cy="365518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B03943-8F6B-418F-BB02-06A113F9E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6" b="2"/>
          <a:stretch/>
        </p:blipFill>
        <p:spPr>
          <a:xfrm>
            <a:off x="5224942" y="1"/>
            <a:ext cx="4855683" cy="4162608"/>
          </a:xfrm>
          <a:custGeom>
            <a:avLst/>
            <a:gdLst>
              <a:gd name="connsiteX0" fmla="*/ 279221 w 4405154"/>
              <a:gd name="connsiteY0" fmla="*/ 0 h 3776782"/>
              <a:gd name="connsiteX1" fmla="*/ 4405154 w 4405154"/>
              <a:gd name="connsiteY1" fmla="*/ 0 h 3776782"/>
              <a:gd name="connsiteX2" fmla="*/ 4405154 w 4405154"/>
              <a:gd name="connsiteY2" fmla="*/ 3055054 h 3776782"/>
              <a:gd name="connsiteX3" fmla="*/ 4266200 w 4405154"/>
              <a:gd name="connsiteY3" fmla="*/ 3181344 h 3776782"/>
              <a:gd name="connsiteX4" fmla="*/ 2607554 w 4405154"/>
              <a:gd name="connsiteY4" fmla="*/ 3776782 h 3776782"/>
              <a:gd name="connsiteX5" fmla="*/ 0 w 4405154"/>
              <a:gd name="connsiteY5" fmla="*/ 1169228 h 3776782"/>
              <a:gd name="connsiteX6" fmla="*/ 204915 w 4405154"/>
              <a:gd name="connsiteY6" fmla="*/ 154250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154" h="3776782">
                <a:moveTo>
                  <a:pt x="279221" y="0"/>
                </a:moveTo>
                <a:lnTo>
                  <a:pt x="4405154" y="0"/>
                </a:lnTo>
                <a:lnTo>
                  <a:pt x="4405154" y="3055054"/>
                </a:lnTo>
                <a:lnTo>
                  <a:pt x="4266200" y="3181344"/>
                </a:lnTo>
                <a:cubicBezTo>
                  <a:pt x="3815461" y="3553326"/>
                  <a:pt x="3237603" y="3776782"/>
                  <a:pt x="2607554" y="3776782"/>
                </a:cubicBezTo>
                <a:cubicBezTo>
                  <a:pt x="1167442" y="3776782"/>
                  <a:pt x="0" y="2609341"/>
                  <a:pt x="0" y="1169228"/>
                </a:cubicBezTo>
                <a:cubicBezTo>
                  <a:pt x="0" y="809200"/>
                  <a:pt x="72965" y="466214"/>
                  <a:pt x="204915" y="15425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29C2D-2EA0-446D-A9AD-712DA47277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r="3" b="3"/>
          <a:stretch/>
        </p:blipFill>
        <p:spPr>
          <a:xfrm>
            <a:off x="6273900" y="4310966"/>
            <a:ext cx="3806725" cy="3251591"/>
          </a:xfrm>
          <a:custGeom>
            <a:avLst/>
            <a:gdLst>
              <a:gd name="connsiteX0" fmla="*/ 1901420 w 3453522"/>
              <a:gd name="connsiteY0" fmla="*/ 0 h 2950205"/>
              <a:gd name="connsiteX1" fmla="*/ 3368648 w 3453522"/>
              <a:gd name="connsiteY1" fmla="*/ 691940 h 2950205"/>
              <a:gd name="connsiteX2" fmla="*/ 3453522 w 3453522"/>
              <a:gd name="connsiteY2" fmla="*/ 805440 h 2950205"/>
              <a:gd name="connsiteX3" fmla="*/ 3453522 w 3453522"/>
              <a:gd name="connsiteY3" fmla="*/ 2950205 h 2950205"/>
              <a:gd name="connsiteX4" fmla="*/ 316036 w 3453522"/>
              <a:gd name="connsiteY4" fmla="*/ 2950205 h 2950205"/>
              <a:gd name="connsiteX5" fmla="*/ 229491 w 3453522"/>
              <a:gd name="connsiteY5" fmla="*/ 2807749 h 2950205"/>
              <a:gd name="connsiteX6" fmla="*/ 0 w 3453522"/>
              <a:gd name="connsiteY6" fmla="*/ 1901419 h 2950205"/>
              <a:gd name="connsiteX7" fmla="*/ 1901420 w 3453522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3522" h="2950205">
                <a:moveTo>
                  <a:pt x="1901420" y="0"/>
                </a:moveTo>
                <a:cubicBezTo>
                  <a:pt x="2492116" y="0"/>
                  <a:pt x="3019900" y="269355"/>
                  <a:pt x="3368648" y="691940"/>
                </a:cubicBezTo>
                <a:lnTo>
                  <a:pt x="3453522" y="805440"/>
                </a:lnTo>
                <a:lnTo>
                  <a:pt x="3453522" y="2950205"/>
                </a:lnTo>
                <a:lnTo>
                  <a:pt x="316036" y="2950205"/>
                </a:lnTo>
                <a:lnTo>
                  <a:pt x="229491" y="2807749"/>
                </a:lnTo>
                <a:cubicBezTo>
                  <a:pt x="83134" y="2538330"/>
                  <a:pt x="0" y="2229583"/>
                  <a:pt x="0" y="1901419"/>
                </a:cubicBezTo>
                <a:cubicBezTo>
                  <a:pt x="0" y="851294"/>
                  <a:pt x="851295" y="0"/>
                  <a:pt x="1901420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7749F-B943-4D30-8F08-8AA92F25A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9"/>
          <a:stretch/>
        </p:blipFill>
        <p:spPr>
          <a:xfrm>
            <a:off x="0" y="0"/>
            <a:ext cx="10080625" cy="7558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71509-58C0-47D1-86E8-4741BE72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501" y="2853073"/>
            <a:ext cx="3541351" cy="120211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Companion Robots</a:t>
            </a:r>
            <a:endParaRPr lang="en-US" sz="33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704FB-DD4B-4357-99A5-C6E98F71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1127" y="7167387"/>
            <a:ext cx="471891" cy="2596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A62EC8-D9EB-47E9-8892-A21ACDB4ECBC}" type="slidenum">
              <a:rPr lang="es-E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s-E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33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8BB0-7C40-4699-8580-19A6148E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Companion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DDAF7-33D1-4F72-A4C6-3C0B45D9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SoftBack</a:t>
            </a:r>
            <a:r>
              <a:rPr lang="en-US" dirty="0"/>
              <a:t> Robots</a:t>
            </a:r>
          </a:p>
          <a:p>
            <a:r>
              <a:rPr lang="en-US" dirty="0"/>
              <a:t>NAO</a:t>
            </a:r>
          </a:p>
          <a:p>
            <a:r>
              <a:rPr lang="en-US" dirty="0"/>
              <a:t>ROMEO</a:t>
            </a:r>
          </a:p>
          <a:p>
            <a:r>
              <a:rPr lang="en-US" dirty="0"/>
              <a:t>PEPPER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85599-0767-4EA5-8CCB-A61EF4646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9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F9A7C-A569-4C64-B59F-3839D5238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629" y="1904717"/>
            <a:ext cx="5568324" cy="4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58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632</Words>
  <Application>Microsoft Office PowerPoint</Application>
  <PresentationFormat>Custom</PresentationFormat>
  <Paragraphs>125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Calibri-Bold</vt:lpstr>
      <vt:lpstr>Times New Roman</vt:lpstr>
      <vt:lpstr>Verdana</vt:lpstr>
      <vt:lpstr>Wingdings</vt:lpstr>
      <vt:lpstr>Tema de Office</vt:lpstr>
      <vt:lpstr>Lecture activity on Medical Robotices</vt:lpstr>
      <vt:lpstr>Table of Contents</vt:lpstr>
      <vt:lpstr>Introduction</vt:lpstr>
      <vt:lpstr>Introduction</vt:lpstr>
      <vt:lpstr>Assistive Technologies</vt:lpstr>
      <vt:lpstr>Why Companion Robots?</vt:lpstr>
      <vt:lpstr>Why Companion Robots?</vt:lpstr>
      <vt:lpstr>Companion Robots</vt:lpstr>
      <vt:lpstr>Companion Robots</vt:lpstr>
      <vt:lpstr>Companion Robot: PEPPER</vt:lpstr>
      <vt:lpstr>PEPPER: AUTONOMUS LIFE</vt:lpstr>
      <vt:lpstr>PEPPER: AUTONOMUS LIFE</vt:lpstr>
      <vt:lpstr>Companion Robot: PARO</vt:lpstr>
      <vt:lpstr>Why Companion Robots?</vt:lpstr>
      <vt:lpstr>PowerPoint Presentation</vt:lpstr>
      <vt:lpstr>What is Robotic Surgery and Why??</vt:lpstr>
      <vt:lpstr>Robotic Surgery Timeline</vt:lpstr>
      <vt:lpstr>Types of Surgical Robot</vt:lpstr>
      <vt:lpstr>Supervisory- controlled Systems</vt:lpstr>
      <vt:lpstr>Tele surgical systems </vt:lpstr>
      <vt:lpstr>Shared-control systems</vt:lpstr>
      <vt:lpstr>Advantages of Robotic Surgery</vt:lpstr>
      <vt:lpstr>Disadvantages of Robotic Surgery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Robotics (MISA)</dc:title>
  <dc:creator>Md. Kamrul Hasan</dc:creator>
  <cp:lastModifiedBy>Fakrul-Islam TUSHAR</cp:lastModifiedBy>
  <cp:revision>12</cp:revision>
  <dcterms:created xsi:type="dcterms:W3CDTF">2019-01-14T08:57:06Z</dcterms:created>
  <dcterms:modified xsi:type="dcterms:W3CDTF">2019-01-19T02:30:55Z</dcterms:modified>
</cp:coreProperties>
</file>